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4" r:id="rId3"/>
    <p:sldId id="257" r:id="rId4"/>
    <p:sldId id="323" r:id="rId5"/>
    <p:sldId id="258" r:id="rId6"/>
    <p:sldId id="259" r:id="rId7"/>
    <p:sldId id="261" r:id="rId8"/>
    <p:sldId id="262" r:id="rId9"/>
    <p:sldId id="263" r:id="rId10"/>
    <p:sldId id="265" r:id="rId11"/>
    <p:sldId id="332" r:id="rId12"/>
    <p:sldId id="270" r:id="rId13"/>
    <p:sldId id="329" r:id="rId14"/>
    <p:sldId id="330" r:id="rId15"/>
    <p:sldId id="273" r:id="rId16"/>
    <p:sldId id="274" r:id="rId17"/>
    <p:sldId id="320" r:id="rId18"/>
    <p:sldId id="331" r:id="rId19"/>
    <p:sldId id="275" r:id="rId20"/>
    <p:sldId id="276" r:id="rId21"/>
    <p:sldId id="325" r:id="rId22"/>
    <p:sldId id="32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321" r:id="rId31"/>
    <p:sldId id="284" r:id="rId32"/>
    <p:sldId id="285" r:id="rId33"/>
    <p:sldId id="286" r:id="rId34"/>
    <p:sldId id="292" r:id="rId35"/>
    <p:sldId id="328" r:id="rId36"/>
    <p:sldId id="293" r:id="rId37"/>
    <p:sldId id="287" r:id="rId38"/>
    <p:sldId id="288" r:id="rId39"/>
    <p:sldId id="289" r:id="rId40"/>
    <p:sldId id="290" r:id="rId41"/>
    <p:sldId id="291" r:id="rId42"/>
    <p:sldId id="294" r:id="rId43"/>
    <p:sldId id="318" r:id="rId44"/>
    <p:sldId id="319" r:id="rId45"/>
    <p:sldId id="295" r:id="rId46"/>
    <p:sldId id="296" r:id="rId47"/>
    <p:sldId id="297" r:id="rId48"/>
    <p:sldId id="333" r:id="rId49"/>
    <p:sldId id="334" r:id="rId50"/>
    <p:sldId id="327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№11: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Организация, вооружение и боевая техника подразделений армий основных иностранных государств.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Занятие №1: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Организация, вооружение и боевая техника подразделений армий основных иностранных государств.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3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Организация танкового батальона армии США (вариант)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6756" t="35795" r="22978" b="17496"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Вывод по первому вопросу: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Вооружённые силы США, являясь основой формирования ударных сил НАТО на европейском театре военных действий, ввиду своей укомплектованности и оснащения современными средствами ведения войны, представляют основную угрозу в предстоящих боестолкновениях на европейском направлении.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2-й учебный вопрос </a:t>
            </a:r>
            <a:br>
              <a:rPr lang="ru-RU" b="1" u="sng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Тактико-технические характеристики основных образцов вооружения и боевой техники иностранных армий.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Штурмовая винтовка М-4А1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4754" name="Picture 2" descr="http://militaryarms.ru/wp-content/uploads/2015/02/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http://www.from-ua.com/images/articles/m16-59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496944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3851920" cy="16421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ТТХ Штурмовой винтовка М-4А1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4371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- масса - 3,4кг (со снаряженным коробчатым магазином);</a:t>
            </a:r>
          </a:p>
          <a:p>
            <a:pPr>
              <a:buNone/>
            </a:pPr>
            <a:r>
              <a:rPr lang="ru-RU" dirty="0" smtClean="0"/>
              <a:t>- длина - 840/760мм</a:t>
            </a:r>
            <a:r>
              <a:rPr lang="ru-RU" baseline="30000" dirty="0" smtClean="0"/>
              <a:t> 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патрон - 5,56×45мм (НАТО);</a:t>
            </a:r>
          </a:p>
          <a:p>
            <a:pPr>
              <a:buNone/>
            </a:pPr>
            <a:r>
              <a:rPr lang="ru-RU" dirty="0" smtClean="0"/>
              <a:t>- калибр - 5,56мм;</a:t>
            </a:r>
          </a:p>
          <a:p>
            <a:pPr>
              <a:buNone/>
            </a:pPr>
            <a:r>
              <a:rPr lang="ru-RU" dirty="0" smtClean="0"/>
              <a:t>- принципы работы - отвод пороховых газов;</a:t>
            </a:r>
          </a:p>
          <a:p>
            <a:pPr>
              <a:buNone/>
            </a:pPr>
            <a:r>
              <a:rPr lang="ru-RU" dirty="0" smtClean="0"/>
              <a:t>- скорострельность - 700—970выст./мин;</a:t>
            </a:r>
          </a:p>
          <a:p>
            <a:pPr>
              <a:buNone/>
            </a:pPr>
            <a:r>
              <a:rPr lang="ru-RU" dirty="0" smtClean="0"/>
              <a:t>- начальная скорость пули – 905м/с;</a:t>
            </a:r>
          </a:p>
          <a:p>
            <a:pPr>
              <a:buNone/>
            </a:pPr>
            <a:r>
              <a:rPr lang="ru-RU" dirty="0" smtClean="0"/>
              <a:t>- прицельная дальность – 800м;</a:t>
            </a:r>
          </a:p>
          <a:p>
            <a:pPr>
              <a:buNone/>
            </a:pPr>
            <a:r>
              <a:rPr lang="ru-RU" dirty="0" smtClean="0"/>
              <a:t>- вид боепитания - коробчатый магазин на 30 патронов;</a:t>
            </a:r>
          </a:p>
          <a:p>
            <a:pPr>
              <a:buNone/>
            </a:pPr>
            <a:r>
              <a:rPr lang="ru-RU" dirty="0" smtClean="0"/>
              <a:t>                                - барабанный магазин на 100 патронов;</a:t>
            </a:r>
          </a:p>
          <a:p>
            <a:pPr>
              <a:buNone/>
            </a:pPr>
            <a:r>
              <a:rPr lang="ru-RU" dirty="0" smtClean="0"/>
              <a:t>- прицел - диоптрический (на съёмной рукоятке для переноски), имеется планка Пикатинни для крепления различных прицелов.</a:t>
            </a:r>
            <a:endParaRPr lang="ru-RU" dirty="0"/>
          </a:p>
        </p:txBody>
      </p:sp>
      <p:pic>
        <p:nvPicPr>
          <p:cNvPr id="49156" name="Picture 4" descr="http://gamesrostov.6bb.ru/uploads/0008/07/5a/11244-2-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"/>
            <a:ext cx="5004048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Магазины для М4: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Beta C–</a:t>
            </a:r>
            <a:r>
              <a:rPr lang="en-US" sz="2400" dirty="0" err="1" smtClean="0"/>
              <a:t>Mag</a:t>
            </a:r>
            <a:r>
              <a:rPr lang="ru-RU" sz="2400" dirty="0" smtClean="0"/>
              <a:t> (на 100 патронов, с лева), </a:t>
            </a:r>
            <a:br>
              <a:rPr lang="ru-RU" sz="2400" dirty="0" smtClean="0"/>
            </a:br>
            <a:r>
              <a:rPr lang="ru-RU" sz="2400" dirty="0" smtClean="0"/>
              <a:t>коробчатый на 20 и 30 патронов, с права) </a:t>
            </a:r>
            <a:endParaRPr lang="ru-RU" sz="24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268760"/>
            <a:ext cx="4176464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24744"/>
            <a:ext cx="5724127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Планка Пикатинни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(универсальное крепление)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3999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ru5.anyfad.com/items/t1@e032fddd-606f-4d39-9e47-400ea7e9c9bf/Colt-M4-M4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Пулемёт М240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 contrast="-14000"/>
          </a:blip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Литература для самостоятельной подготовки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3921299"/>
          </a:xfrm>
        </p:spPr>
        <p:txBody>
          <a:bodyPr/>
          <a:lstStyle/>
          <a:p>
            <a:pPr lvl="0"/>
            <a:r>
              <a:rPr lang="ru-RU" dirty="0" smtClean="0"/>
              <a:t>Учебное пособие «Иностранные армии» </a:t>
            </a:r>
            <a:r>
              <a:rPr lang="ru-RU" dirty="0" err="1" smtClean="0"/>
              <a:t>А.В.Бирт</a:t>
            </a:r>
            <a:r>
              <a:rPr lang="ru-RU" dirty="0" smtClean="0"/>
              <a:t>,  В.И.Голиков, Томск, ТГУ 2004г.</a:t>
            </a:r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 smtClean="0"/>
              <a:t>Учебное пособие «Разведывательные признаки дивизий армий вероятного противника»  В.П.Кирьянов, Томск, ТГУ 2004г.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ТТХ  М240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- вес – 12,29 кг.; </a:t>
            </a:r>
          </a:p>
          <a:p>
            <a:pPr>
              <a:buNone/>
            </a:pPr>
            <a:r>
              <a:rPr lang="ru-RU" sz="3600" dirty="0" smtClean="0"/>
              <a:t>- длина – 1232мм; </a:t>
            </a:r>
          </a:p>
          <a:p>
            <a:pPr>
              <a:buNone/>
            </a:pPr>
            <a:r>
              <a:rPr lang="ru-RU" sz="3600" dirty="0" smtClean="0"/>
              <a:t>- прицельная дальность – 1100 м;</a:t>
            </a:r>
          </a:p>
          <a:p>
            <a:pPr>
              <a:buNone/>
            </a:pPr>
            <a:r>
              <a:rPr lang="ru-RU" sz="3600" dirty="0" smtClean="0"/>
              <a:t>- патрон – 7,62х51 (НАТО);</a:t>
            </a:r>
          </a:p>
          <a:p>
            <a:pPr>
              <a:buNone/>
            </a:pPr>
            <a:r>
              <a:rPr lang="ru-RU" sz="3600" dirty="0" smtClean="0"/>
              <a:t>- темп стрельбы – 650-950 в/мин; </a:t>
            </a:r>
          </a:p>
          <a:p>
            <a:pPr>
              <a:buNone/>
            </a:pPr>
            <a:r>
              <a:rPr lang="ru-RU" sz="3600" dirty="0" smtClean="0"/>
              <a:t>- емкость ленты – 100 и 200 патронов. </a:t>
            </a:r>
          </a:p>
          <a:p>
            <a:pPr>
              <a:buNone/>
            </a:pPr>
            <a:endParaRPr lang="ru-RU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-14000"/>
          </a:blip>
          <a:srcRect/>
          <a:stretch>
            <a:fillRect/>
          </a:stretch>
        </p:blipFill>
        <p:spPr bwMode="auto">
          <a:xfrm>
            <a:off x="4355976" y="0"/>
            <a:ext cx="4788024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5,56мм пулемёт M249 SAW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Minimi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9000" contrast="54000"/>
          </a:blip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572000" cy="135416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ТТХ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M249 SAW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Minimi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9604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 вес – 6,85кг; </a:t>
            </a:r>
          </a:p>
          <a:p>
            <a:pPr>
              <a:buNone/>
            </a:pPr>
            <a:r>
              <a:rPr lang="ru-RU" dirty="0" smtClean="0"/>
              <a:t>- длина – 1040мм; </a:t>
            </a:r>
          </a:p>
          <a:p>
            <a:pPr>
              <a:buNone/>
            </a:pPr>
            <a:r>
              <a:rPr lang="ru-RU" dirty="0" smtClean="0"/>
              <a:t>- прицельная дальность – 1000 м;</a:t>
            </a:r>
          </a:p>
          <a:p>
            <a:pPr>
              <a:buNone/>
            </a:pPr>
            <a:r>
              <a:rPr lang="ru-RU" dirty="0" smtClean="0"/>
              <a:t>- патрон – 5,56х45 (НАТО);</a:t>
            </a:r>
          </a:p>
          <a:p>
            <a:pPr>
              <a:buNone/>
            </a:pPr>
            <a:r>
              <a:rPr lang="ru-RU" dirty="0" smtClean="0"/>
              <a:t>- темп стрельбы – 700-1150 в/мин; </a:t>
            </a:r>
          </a:p>
          <a:p>
            <a:pPr>
              <a:buNone/>
            </a:pPr>
            <a:r>
              <a:rPr lang="ru-RU" dirty="0" smtClean="0"/>
              <a:t>- емкость ленты – 100 и 200 патронов.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9000" contrast="54000"/>
          </a:blip>
          <a:srcRect/>
          <a:stretch>
            <a:fillRect/>
          </a:stretch>
        </p:blipFill>
        <p:spPr bwMode="auto">
          <a:xfrm>
            <a:off x="4572000" y="0"/>
            <a:ext cx="457200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12,7мм крупнокалиберный пулемет  М2 “Браунинг”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1986" name="Picture 2" descr="http://fan.lib.ru/img/i/itorr_k/outland/m2-06.jp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1" y="1772816"/>
            <a:ext cx="9144000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1714202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ТТХ   М2 “Браунинг”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348880"/>
            <a:ext cx="8507288" cy="42484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- калибр - .50BMG (12,7x99 мм);</a:t>
            </a:r>
          </a:p>
          <a:p>
            <a:pPr>
              <a:buNone/>
            </a:pPr>
            <a:r>
              <a:rPr lang="ru-RU" dirty="0" smtClean="0"/>
              <a:t>- масса - 38 кг тело пулемета, 58 кг на пехотном      станке М3;</a:t>
            </a:r>
          </a:p>
          <a:p>
            <a:pPr>
              <a:buNone/>
            </a:pPr>
            <a:r>
              <a:rPr lang="ru-RU" dirty="0" smtClean="0"/>
              <a:t>- длина -  1650 мм;</a:t>
            </a:r>
          </a:p>
          <a:p>
            <a:pPr>
              <a:buNone/>
            </a:pPr>
            <a:r>
              <a:rPr lang="ru-RU" dirty="0" smtClean="0"/>
              <a:t>- начальная скорость пули – 895м/с;</a:t>
            </a:r>
          </a:p>
          <a:p>
            <a:pPr>
              <a:buNone/>
            </a:pPr>
            <a:r>
              <a:rPr lang="ru-RU" dirty="0" smtClean="0"/>
              <a:t>- прицельная дальность – 1830м;</a:t>
            </a:r>
          </a:p>
          <a:p>
            <a:pPr>
              <a:buNone/>
            </a:pPr>
            <a:r>
              <a:rPr lang="ru-RU" dirty="0" smtClean="0"/>
              <a:t>- питание - лента 50 или 100 патронов;</a:t>
            </a:r>
          </a:p>
          <a:p>
            <a:pPr>
              <a:buNone/>
            </a:pPr>
            <a:r>
              <a:rPr lang="ru-RU" dirty="0" smtClean="0"/>
              <a:t>- темп стрельбы - 450-600 выстрелов/мин;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http://fan.lib.ru/img/i/itorr_k/outland/m2-06.jp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4283967" y="0"/>
            <a:ext cx="4860033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309634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ТТХ 40мм гранатомёта М203:</a:t>
            </a:r>
          </a:p>
          <a:p>
            <a:pPr>
              <a:buNone/>
            </a:pPr>
            <a:r>
              <a:rPr lang="ru-RU" dirty="0" smtClean="0"/>
              <a:t>- вес – 1,36 кг; </a:t>
            </a:r>
          </a:p>
          <a:p>
            <a:pPr>
              <a:buNone/>
            </a:pPr>
            <a:r>
              <a:rPr lang="ru-RU" dirty="0" smtClean="0"/>
              <a:t>- длина – 394 мм; </a:t>
            </a:r>
          </a:p>
          <a:p>
            <a:pPr>
              <a:buNone/>
            </a:pPr>
            <a:r>
              <a:rPr lang="ru-RU" dirty="0" smtClean="0"/>
              <a:t>- прицельная дальность – 400 м;</a:t>
            </a:r>
          </a:p>
          <a:p>
            <a:pPr>
              <a:buNone/>
            </a:pPr>
            <a:r>
              <a:rPr lang="ru-RU" dirty="0" smtClean="0"/>
              <a:t>- скорострельность 4 – 6 в/м;</a:t>
            </a:r>
          </a:p>
          <a:p>
            <a:pPr>
              <a:buNone/>
            </a:pPr>
            <a:r>
              <a:rPr lang="ru-RU" dirty="0" smtClean="0"/>
              <a:t>- масса гранат – 0,17-0,27кг;</a:t>
            </a:r>
          </a:p>
          <a:p>
            <a:pPr>
              <a:buNone/>
            </a:pPr>
            <a:r>
              <a:rPr lang="ru-RU" dirty="0" smtClean="0"/>
              <a:t>- минимальное безопасное расстояние – 31м.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106,7мм самоходный миномет М106 А1 (М113 А1)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2000" contrast="14000"/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106,7мм самоходный миномет М106А1 (вид с кормы М113 А1)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43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ТТХ    М106А1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- масса – 12000 кг; </a:t>
            </a:r>
          </a:p>
          <a:p>
            <a:pPr>
              <a:buNone/>
            </a:pPr>
            <a:r>
              <a:rPr lang="ru-RU" dirty="0" smtClean="0"/>
              <a:t>- масса мины – 12,3 кг; </a:t>
            </a:r>
          </a:p>
          <a:p>
            <a:pPr>
              <a:buNone/>
            </a:pPr>
            <a:r>
              <a:rPr lang="ru-RU" dirty="0" smtClean="0"/>
              <a:t>- прицельная дальность – 5650 м; </a:t>
            </a:r>
          </a:p>
          <a:p>
            <a:pPr>
              <a:buNone/>
            </a:pPr>
            <a:r>
              <a:rPr lang="ru-RU" dirty="0" smtClean="0"/>
              <a:t>- темп стрельбы – 8-10 в/мин; </a:t>
            </a:r>
          </a:p>
          <a:p>
            <a:pPr>
              <a:buNone/>
            </a:pPr>
            <a:r>
              <a:rPr lang="ru-RU" dirty="0" smtClean="0"/>
              <a:t>- боекомплект – 88 </a:t>
            </a:r>
            <a:r>
              <a:rPr lang="ru-RU" dirty="0" err="1" smtClean="0"/>
              <a:t>шт</a:t>
            </a:r>
            <a:r>
              <a:rPr lang="ru-RU" dirty="0" smtClean="0"/>
              <a:t>; </a:t>
            </a:r>
          </a:p>
          <a:p>
            <a:pPr>
              <a:buNone/>
            </a:pPr>
            <a:r>
              <a:rPr lang="ru-RU" dirty="0" smtClean="0"/>
              <a:t>- скорость движения – 65 км/ч; </a:t>
            </a:r>
          </a:p>
          <a:p>
            <a:pPr>
              <a:buNone/>
            </a:pPr>
            <a:r>
              <a:rPr lang="ru-RU" dirty="0" smtClean="0"/>
              <a:t>- запас хода – 500 км.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ПТУР М47 «Dragon»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armyman.info/uploads/posts/2013-03/M47-Drag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8892480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1"/>
            <a:ext cx="9144000" cy="5017760"/>
          </a:xfrm>
        </p:spPr>
        <p:txBody>
          <a:bodyPr/>
          <a:lstStyle/>
          <a:p>
            <a:pPr marL="514350" indent="-51435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УЧЕБНЫЕ ВОПРОСЫ ЗАНЯТИЯ:</a:t>
            </a:r>
          </a:p>
          <a:p>
            <a:pPr marL="514350" indent="-514350">
              <a:buNone/>
            </a:pPr>
            <a:endParaRPr lang="ru-RU" b="1" dirty="0" smtClean="0"/>
          </a:p>
          <a:p>
            <a:pPr marL="514350" indent="-514350">
              <a:buAutoNum type="arabicPeriod"/>
            </a:pPr>
            <a:r>
              <a:rPr lang="ru-RU" b="1" dirty="0" smtClean="0"/>
              <a:t>Организация, вооружение и предназначение подразделений иностранных армий.</a:t>
            </a:r>
          </a:p>
          <a:p>
            <a:pPr marL="514350" indent="-514350">
              <a:buNone/>
            </a:pPr>
            <a:endParaRPr lang="ru-RU" b="1" dirty="0" smtClean="0"/>
          </a:p>
          <a:p>
            <a:pPr marL="514350" indent="-514350">
              <a:buAutoNum type="arabicPeriod" startAt="2"/>
            </a:pPr>
            <a:r>
              <a:rPr lang="ru-RU" b="1" dirty="0" smtClean="0"/>
              <a:t>Тактико-технические характеристики основных образцов вооружения и боевой техники иностранных армий.</a:t>
            </a:r>
          </a:p>
          <a:p>
            <a:pPr marL="514350" indent="-514350">
              <a:buNone/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4248472" cy="193022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ТТХ ПТУР М47 «Dragon»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8164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- управление - наводится по маломощному лазерному лучу;</a:t>
            </a:r>
          </a:p>
          <a:p>
            <a:pPr>
              <a:buNone/>
            </a:pPr>
            <a:r>
              <a:rPr lang="ru-RU" dirty="0" smtClean="0"/>
              <a:t>- расчёт – 1 человек; </a:t>
            </a:r>
          </a:p>
          <a:p>
            <a:pPr>
              <a:buNone/>
            </a:pPr>
            <a:r>
              <a:rPr lang="ru-RU" dirty="0" smtClean="0"/>
              <a:t>- стартовая масса – 6,3 кг; </a:t>
            </a:r>
          </a:p>
          <a:p>
            <a:pPr>
              <a:buNone/>
            </a:pPr>
            <a:r>
              <a:rPr lang="ru-RU" dirty="0" smtClean="0"/>
              <a:t>- диаметр корпуса ракеты – 123 мм; </a:t>
            </a:r>
          </a:p>
          <a:p>
            <a:pPr>
              <a:buNone/>
            </a:pPr>
            <a:r>
              <a:rPr lang="ru-RU" dirty="0" smtClean="0"/>
              <a:t>- дальность стрельбы – 65-1000 м;</a:t>
            </a:r>
          </a:p>
          <a:p>
            <a:pPr>
              <a:buNone/>
            </a:pPr>
            <a:r>
              <a:rPr lang="ru-RU" dirty="0" smtClean="0"/>
              <a:t>- бронепробиваемость – до 430 мм;</a:t>
            </a:r>
          </a:p>
          <a:p>
            <a:pPr>
              <a:buNone/>
            </a:pPr>
            <a:r>
              <a:rPr lang="ru-RU" dirty="0" smtClean="0"/>
              <a:t>- скорость ракеты – 175м/с (630км/ч).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http://armyman.info/uploads/posts/2013-03/M47-Drag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499992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Запуск ПТУР М47 «Dragon»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ПТУР </a:t>
            </a:r>
            <a:r>
              <a:rPr lang="en-US" b="1" dirty="0" smtClean="0">
                <a:solidFill>
                  <a:srgbClr val="FF0000"/>
                </a:solidFill>
              </a:rPr>
              <a:t>BGM</a:t>
            </a:r>
            <a:r>
              <a:rPr lang="ru-RU" b="1" dirty="0" smtClean="0">
                <a:solidFill>
                  <a:srgbClr val="FF0000"/>
                </a:solidFill>
              </a:rPr>
              <a:t>-71</a:t>
            </a:r>
            <a:r>
              <a:rPr lang="en-US" b="1" dirty="0" smtClean="0">
                <a:solidFill>
                  <a:srgbClr val="FF0000"/>
                </a:solidFill>
              </a:rPr>
              <a:t>E </a:t>
            </a:r>
            <a:r>
              <a:rPr lang="ru-RU" b="1" dirty="0" smtClean="0">
                <a:solidFill>
                  <a:srgbClr val="FF0000"/>
                </a:solidFill>
              </a:rPr>
              <a:t>«ТО</a:t>
            </a:r>
            <a:r>
              <a:rPr lang="en-US" b="1" dirty="0" smtClean="0">
                <a:solidFill>
                  <a:srgbClr val="FF0000"/>
                </a:solidFill>
              </a:rPr>
              <a:t>W</a:t>
            </a:r>
            <a:r>
              <a:rPr lang="ru-RU" b="1" dirty="0" smtClean="0">
                <a:solidFill>
                  <a:srgbClr val="FF0000"/>
                </a:solidFill>
              </a:rPr>
              <a:t>-2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»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2000" contrast="-3000"/>
          </a:blip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860032" cy="193022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ТТХ ПТУР </a:t>
            </a:r>
            <a:r>
              <a:rPr lang="en-US" b="1" dirty="0" smtClean="0">
                <a:solidFill>
                  <a:srgbClr val="FF0000"/>
                </a:solidFill>
              </a:rPr>
              <a:t>BGM</a:t>
            </a:r>
            <a:r>
              <a:rPr lang="ru-RU" b="1" dirty="0" smtClean="0">
                <a:solidFill>
                  <a:srgbClr val="FF0000"/>
                </a:solidFill>
              </a:rPr>
              <a:t>-71</a:t>
            </a:r>
            <a:r>
              <a:rPr lang="en-US" b="1" dirty="0" smtClean="0">
                <a:solidFill>
                  <a:srgbClr val="FF0000"/>
                </a:solidFill>
              </a:rPr>
              <a:t>E </a:t>
            </a:r>
            <a:r>
              <a:rPr lang="ru-RU" b="1" dirty="0" smtClean="0">
                <a:solidFill>
                  <a:srgbClr val="FF0000"/>
                </a:solidFill>
              </a:rPr>
              <a:t>«ТО</a:t>
            </a:r>
            <a:r>
              <a:rPr lang="en-US" b="1" dirty="0" smtClean="0">
                <a:solidFill>
                  <a:srgbClr val="FF0000"/>
                </a:solidFill>
              </a:rPr>
              <a:t>W</a:t>
            </a:r>
            <a:r>
              <a:rPr lang="ru-RU" b="1" dirty="0" smtClean="0">
                <a:solidFill>
                  <a:srgbClr val="FF0000"/>
                </a:solidFill>
              </a:rPr>
              <a:t>-2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ru-RU" b="1" dirty="0" smtClean="0">
                <a:solidFill>
                  <a:srgbClr val="FF0000"/>
                </a:solidFill>
              </a:rPr>
              <a:t>»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42210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- управление – по проводам или радиоканалу;</a:t>
            </a:r>
          </a:p>
          <a:p>
            <a:pPr>
              <a:buNone/>
            </a:pPr>
            <a:r>
              <a:rPr lang="ru-RU" dirty="0" smtClean="0"/>
              <a:t>- расчет -  3 чел.; </a:t>
            </a:r>
          </a:p>
          <a:p>
            <a:pPr>
              <a:buNone/>
            </a:pPr>
            <a:r>
              <a:rPr lang="ru-RU" dirty="0" smtClean="0"/>
              <a:t>- стартовая масса  – 18,9 кг;</a:t>
            </a:r>
          </a:p>
          <a:p>
            <a:pPr>
              <a:buNone/>
            </a:pPr>
            <a:r>
              <a:rPr lang="ru-RU" dirty="0" smtClean="0"/>
              <a:t>- тип заряда – тандемный;</a:t>
            </a:r>
          </a:p>
          <a:p>
            <a:pPr>
              <a:buNone/>
            </a:pPr>
            <a:r>
              <a:rPr lang="ru-RU" dirty="0" smtClean="0"/>
              <a:t>- масса боевой части – 5,9кг (</a:t>
            </a:r>
            <a:r>
              <a:rPr lang="ru-RU" dirty="0" err="1" smtClean="0"/>
              <a:t>осн</a:t>
            </a:r>
            <a:r>
              <a:rPr lang="ru-RU" dirty="0" smtClean="0"/>
              <a:t>.) 0,3кг (</a:t>
            </a:r>
            <a:r>
              <a:rPr lang="ru-RU" dirty="0" err="1" smtClean="0"/>
              <a:t>вспом</a:t>
            </a:r>
            <a:r>
              <a:rPr lang="ru-RU" dirty="0" smtClean="0"/>
              <a:t>.); </a:t>
            </a:r>
          </a:p>
          <a:p>
            <a:pPr>
              <a:buNone/>
            </a:pPr>
            <a:r>
              <a:rPr lang="ru-RU" dirty="0" smtClean="0"/>
              <a:t>- дальность стрельбы – 65-4500 м; </a:t>
            </a:r>
          </a:p>
          <a:p>
            <a:pPr>
              <a:buNone/>
            </a:pPr>
            <a:r>
              <a:rPr lang="ru-RU" dirty="0" smtClean="0"/>
              <a:t>- бронепробиваемость – 850-900м;</a:t>
            </a:r>
          </a:p>
          <a:p>
            <a:pPr>
              <a:buNone/>
            </a:pPr>
            <a:r>
              <a:rPr lang="ru-RU" dirty="0" smtClean="0"/>
              <a:t>- скорость ракеты – до 320м/с. (1152 км/ч).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0"/>
            <a:ext cx="4283968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ПТРК FGM-148 «</a:t>
            </a:r>
            <a:r>
              <a:rPr lang="en-US" b="1" dirty="0" smtClean="0">
                <a:solidFill>
                  <a:srgbClr val="FF0000"/>
                </a:solidFill>
              </a:rPr>
              <a:t>Javelin</a:t>
            </a:r>
            <a:r>
              <a:rPr lang="ru-RU" b="1" dirty="0" smtClean="0">
                <a:solidFill>
                  <a:srgbClr val="FF0000"/>
                </a:solidFill>
              </a:rPr>
              <a:t>» (Копьё)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Пуск ПТРК FGM-148 «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Javelin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0" name="Picture 2" descr="http://artmodernmarketing.com/wp-content/uploads/2015/03/FGM-148-JAVE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3995936" cy="229026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ТТХ ПТРК FGM-148 «</a:t>
            </a:r>
            <a:r>
              <a:rPr lang="en-US" b="1" dirty="0" smtClean="0">
                <a:solidFill>
                  <a:srgbClr val="FF0000"/>
                </a:solidFill>
              </a:rPr>
              <a:t>Javelin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140968"/>
            <a:ext cx="9144000" cy="37170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- система самонаведения с использованием ИК ГСН; </a:t>
            </a:r>
          </a:p>
          <a:p>
            <a:pPr>
              <a:buNone/>
            </a:pPr>
            <a:r>
              <a:rPr lang="ru-RU" dirty="0" smtClean="0"/>
              <a:t>- калибр – 127 мм;</a:t>
            </a:r>
          </a:p>
          <a:p>
            <a:pPr>
              <a:buNone/>
            </a:pPr>
            <a:r>
              <a:rPr lang="ru-RU" dirty="0" smtClean="0"/>
              <a:t>- масса комплекса – 22,25кг;</a:t>
            </a:r>
          </a:p>
          <a:p>
            <a:pPr>
              <a:buNone/>
            </a:pPr>
            <a:r>
              <a:rPr lang="ru-RU" dirty="0" smtClean="0"/>
              <a:t>- тип заряда – тандемный, кумулятивный;</a:t>
            </a:r>
          </a:p>
          <a:p>
            <a:pPr>
              <a:buNone/>
            </a:pPr>
            <a:r>
              <a:rPr lang="ru-RU" dirty="0" smtClean="0"/>
              <a:t>- дальность стрельбы – 50-2500м; </a:t>
            </a:r>
          </a:p>
          <a:p>
            <a:pPr>
              <a:buNone/>
            </a:pPr>
            <a:r>
              <a:rPr lang="ru-RU" dirty="0" smtClean="0"/>
              <a:t>- бронепробиваемость за ДЗ – 700мм;</a:t>
            </a:r>
          </a:p>
          <a:p>
            <a:pPr>
              <a:buNone/>
            </a:pPr>
            <a:r>
              <a:rPr lang="ru-RU" dirty="0" smtClean="0"/>
              <a:t>- скорость ракеты – 290 м/с (1044км/ч).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0"/>
            <a:ext cx="5076056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ПЗРК </a:t>
            </a:r>
            <a:r>
              <a:rPr lang="en-US" b="1" dirty="0" smtClean="0">
                <a:solidFill>
                  <a:srgbClr val="FF0000"/>
                </a:solidFill>
              </a:rPr>
              <a:t>FIM-92 «Stinger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716016" cy="171420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ТТХ ПЗРК </a:t>
            </a:r>
            <a:r>
              <a:rPr lang="en-US" b="1" dirty="0" smtClean="0">
                <a:solidFill>
                  <a:srgbClr val="FF0000"/>
                </a:solidFill>
              </a:rPr>
              <a:t>FIM-92 «Stinger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7971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- система наведения - пассивная инфракрасная или ультрафиолетовая;</a:t>
            </a:r>
          </a:p>
          <a:p>
            <a:pPr>
              <a:buNone/>
            </a:pPr>
            <a:r>
              <a:rPr lang="ru-RU" dirty="0" smtClean="0"/>
              <a:t>- длина (ракеты) - 1,52м;</a:t>
            </a:r>
          </a:p>
          <a:p>
            <a:pPr>
              <a:buNone/>
            </a:pPr>
            <a:r>
              <a:rPr lang="ru-RU" dirty="0" smtClean="0"/>
              <a:t>- диаметр (ракеты) - 0,07м;</a:t>
            </a:r>
          </a:p>
          <a:p>
            <a:pPr>
              <a:buNone/>
            </a:pPr>
            <a:r>
              <a:rPr lang="ru-RU" dirty="0" smtClean="0"/>
              <a:t>- стартовая масса - 10,1кг;</a:t>
            </a:r>
          </a:p>
          <a:p>
            <a:pPr>
              <a:buNone/>
            </a:pPr>
            <a:r>
              <a:rPr lang="ru-RU" dirty="0" smtClean="0"/>
              <a:t>- масса ПУ - 5,6 кг;</a:t>
            </a:r>
          </a:p>
          <a:p>
            <a:pPr>
              <a:buNone/>
            </a:pPr>
            <a:r>
              <a:rPr lang="ru-RU" dirty="0" smtClean="0"/>
              <a:t>- дальность стрельбы - 200-4500м;</a:t>
            </a:r>
          </a:p>
          <a:p>
            <a:pPr>
              <a:buNone/>
            </a:pPr>
            <a:r>
              <a:rPr lang="ru-RU" dirty="0" smtClean="0"/>
              <a:t>- максимальная высота цели - 3800м;</a:t>
            </a:r>
          </a:p>
          <a:p>
            <a:pPr>
              <a:buNone/>
            </a:pPr>
            <a:r>
              <a:rPr lang="ru-RU" dirty="0" smtClean="0"/>
              <a:t>- максимальная скорость - 725м/с (2610км/ч);</a:t>
            </a:r>
          </a:p>
          <a:p>
            <a:pPr>
              <a:buNone/>
            </a:pPr>
            <a:r>
              <a:rPr lang="ru-RU" dirty="0" smtClean="0"/>
              <a:t>- вес боевой части - 3кг;</a:t>
            </a:r>
          </a:p>
          <a:p>
            <a:pPr>
              <a:buNone/>
            </a:pPr>
            <a:r>
              <a:rPr lang="ru-RU" dirty="0" smtClean="0"/>
              <a:t>- тип боевой части- осколочная.</a:t>
            </a:r>
            <a:endParaRPr lang="ru-RU" dirty="0"/>
          </a:p>
        </p:txBody>
      </p:sp>
      <p:sp>
        <p:nvSpPr>
          <p:cNvPr id="27650" name="AutoShape 2" descr="http://pvo.guns.ru/images/other/usa/stinger/p116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2" name="Picture 4" descr="http://pvo.guns.ru/images/other/usa/stinger/p1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644008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БТР М113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1-й учебный вопрос: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Организация, вооружение и предназначение подразделений иностранных армий.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ТТХ БТР М113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- база - гусеничная,  плавающая;</a:t>
            </a:r>
          </a:p>
          <a:p>
            <a:pPr>
              <a:buNone/>
            </a:pPr>
            <a:r>
              <a:rPr lang="ru-RU" dirty="0" smtClean="0"/>
              <a:t>- масса – 11 тонн; </a:t>
            </a:r>
          </a:p>
          <a:p>
            <a:pPr>
              <a:buNone/>
            </a:pPr>
            <a:r>
              <a:rPr lang="ru-RU" dirty="0" smtClean="0"/>
              <a:t>- вместимость – 13 чел; </a:t>
            </a:r>
          </a:p>
          <a:p>
            <a:pPr>
              <a:buNone/>
            </a:pPr>
            <a:r>
              <a:rPr lang="ru-RU" dirty="0" smtClean="0"/>
              <a:t>- вооружение - . пулемет – 12,7 мм; </a:t>
            </a:r>
          </a:p>
          <a:p>
            <a:pPr>
              <a:buNone/>
            </a:pPr>
            <a:r>
              <a:rPr lang="ru-RU" dirty="0" smtClean="0"/>
              <a:t>- мощность двигателя – 215 л.с. </a:t>
            </a:r>
          </a:p>
          <a:p>
            <a:pPr>
              <a:buNone/>
            </a:pPr>
            <a:r>
              <a:rPr lang="ru-RU" dirty="0" smtClean="0"/>
              <a:t>- скорость по суше – 65 км/ч; </a:t>
            </a:r>
          </a:p>
          <a:p>
            <a:pPr>
              <a:buNone/>
            </a:pPr>
            <a:r>
              <a:rPr lang="ru-RU" dirty="0" smtClean="0"/>
              <a:t>- скорость по воде – 5,6 км/ч; </a:t>
            </a:r>
          </a:p>
          <a:p>
            <a:pPr>
              <a:buNone/>
            </a:pPr>
            <a:r>
              <a:rPr lang="ru-RU" dirty="0" smtClean="0"/>
              <a:t>- запас хода – 320 км;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БМП М2 «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Bradley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139952" cy="23488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ТТХ БМП М2 «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Bradley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852936"/>
            <a:ext cx="8964488" cy="400506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- масса – 22,5 тонны; </a:t>
            </a:r>
          </a:p>
          <a:p>
            <a:pPr>
              <a:buNone/>
            </a:pPr>
            <a:r>
              <a:rPr lang="ru-RU" dirty="0" smtClean="0"/>
              <a:t>- экипаж - 3 чел. и 6 чел. десант; </a:t>
            </a:r>
          </a:p>
          <a:p>
            <a:pPr>
              <a:buNone/>
            </a:pPr>
            <a:r>
              <a:rPr lang="ru-RU" dirty="0" smtClean="0"/>
              <a:t>- вооружение: </a:t>
            </a:r>
          </a:p>
          <a:p>
            <a:pPr>
              <a:buNone/>
            </a:pPr>
            <a:r>
              <a:rPr lang="ru-RU" dirty="0" smtClean="0"/>
              <a:t>          *25мм автоматическая пушка (900 снарядов)</a:t>
            </a:r>
          </a:p>
          <a:p>
            <a:pPr>
              <a:buNone/>
            </a:pPr>
            <a:r>
              <a:rPr lang="ru-RU" dirty="0" smtClean="0"/>
              <a:t>          *7,62мм пулемет; (2200 патронов)</a:t>
            </a:r>
          </a:p>
          <a:p>
            <a:pPr>
              <a:buNone/>
            </a:pPr>
            <a:r>
              <a:rPr lang="ru-RU" dirty="0" smtClean="0"/>
              <a:t>          *2 ПУ ПТУР ''ТО</a:t>
            </a:r>
            <a:r>
              <a:rPr lang="en-US" dirty="0" smtClean="0"/>
              <a:t>W</a:t>
            </a:r>
            <a:r>
              <a:rPr lang="ru-RU" dirty="0" smtClean="0"/>
              <a:t>-2</a:t>
            </a:r>
            <a:r>
              <a:rPr lang="en-US" dirty="0" smtClean="0"/>
              <a:t>A</a:t>
            </a:r>
            <a:r>
              <a:rPr lang="ru-RU" dirty="0" smtClean="0"/>
              <a:t> '' (7 ракет); </a:t>
            </a:r>
          </a:p>
          <a:p>
            <a:pPr>
              <a:buNone/>
            </a:pPr>
            <a:r>
              <a:rPr lang="ru-RU" dirty="0" smtClean="0"/>
              <a:t>- мощность двигателя – 500 л.с.; </a:t>
            </a:r>
          </a:p>
          <a:p>
            <a:pPr>
              <a:buNone/>
            </a:pPr>
            <a:r>
              <a:rPr lang="ru-RU" dirty="0" smtClean="0"/>
              <a:t>- максимальная скорость – 66 км/ч; </a:t>
            </a:r>
          </a:p>
          <a:p>
            <a:pPr>
              <a:buNone/>
            </a:pPr>
            <a:r>
              <a:rPr lang="ru-RU" dirty="0" smtClean="0"/>
              <a:t>- запас хода – 500 км. </a:t>
            </a:r>
            <a:endParaRPr lang="ru-RU" dirty="0"/>
          </a:p>
        </p:txBody>
      </p:sp>
      <p:pic>
        <p:nvPicPr>
          <p:cNvPr id="23554" name="Picture 2" descr="http://media.moddb.com/cache/images/groups/1/3/2954/thumb_620x2000/M2_Bradley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"/>
            <a:ext cx="4716016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БРМ М3 «</a:t>
            </a:r>
            <a:r>
              <a:rPr lang="en-US" b="1" dirty="0" smtClean="0">
                <a:solidFill>
                  <a:srgbClr val="FF0000"/>
                </a:solidFill>
              </a:rPr>
              <a:t>Bradley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1416"/>
            <a:ext cx="91440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3779912" cy="149817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ТТХ БРМ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М3 «</a:t>
            </a:r>
            <a:r>
              <a:rPr lang="en-US" b="1" dirty="0" smtClean="0">
                <a:solidFill>
                  <a:srgbClr val="FF0000"/>
                </a:solidFill>
              </a:rPr>
              <a:t>Bradley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686800" cy="460851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- база – М2«</a:t>
            </a:r>
            <a:r>
              <a:rPr lang="en-US" dirty="0" smtClean="0"/>
              <a:t>Bradley</a:t>
            </a:r>
            <a:r>
              <a:rPr lang="ru-RU" dirty="0" smtClean="0"/>
              <a:t>»;</a:t>
            </a:r>
          </a:p>
          <a:p>
            <a:pPr>
              <a:buNone/>
            </a:pPr>
            <a:r>
              <a:rPr lang="ru-RU" dirty="0" smtClean="0"/>
              <a:t>- масса – 21т;</a:t>
            </a:r>
          </a:p>
          <a:p>
            <a:pPr>
              <a:buNone/>
            </a:pPr>
            <a:r>
              <a:rPr lang="ru-RU" dirty="0" smtClean="0"/>
              <a:t>- экипаж – 5чел.</a:t>
            </a:r>
          </a:p>
          <a:p>
            <a:pPr>
              <a:buNone/>
            </a:pPr>
            <a:r>
              <a:rPr lang="ru-RU" dirty="0" smtClean="0"/>
              <a:t>- вооружение:</a:t>
            </a:r>
          </a:p>
          <a:p>
            <a:pPr>
              <a:buNone/>
            </a:pPr>
            <a:r>
              <a:rPr lang="ru-RU" dirty="0" smtClean="0"/>
              <a:t>          *25мм </a:t>
            </a:r>
            <a:r>
              <a:rPr lang="ru-RU" dirty="0" err="1" smtClean="0"/>
              <a:t>автоматич</a:t>
            </a:r>
            <a:r>
              <a:rPr lang="ru-RU" dirty="0" smtClean="0"/>
              <a:t>. пушка; (1500 </a:t>
            </a:r>
            <a:r>
              <a:rPr lang="ru-RU" dirty="0" err="1" smtClean="0"/>
              <a:t>сн</a:t>
            </a:r>
            <a:r>
              <a:rPr lang="ru-RU" dirty="0" smtClean="0"/>
              <a:t>.)</a:t>
            </a:r>
          </a:p>
          <a:p>
            <a:pPr>
              <a:buNone/>
            </a:pPr>
            <a:r>
              <a:rPr lang="ru-RU" dirty="0" smtClean="0"/>
              <a:t>          *7,62мм пулемет; (2340 </a:t>
            </a:r>
            <a:r>
              <a:rPr lang="ru-RU" dirty="0" err="1" smtClean="0"/>
              <a:t>патр</a:t>
            </a:r>
            <a:r>
              <a:rPr lang="ru-RU" dirty="0" smtClean="0"/>
              <a:t>.)</a:t>
            </a:r>
          </a:p>
          <a:p>
            <a:pPr>
              <a:buNone/>
            </a:pPr>
            <a:r>
              <a:rPr lang="ru-RU" dirty="0" smtClean="0"/>
              <a:t>          *2 ПУ ПТУР </a:t>
            </a:r>
            <a:r>
              <a:rPr lang="en-US" dirty="0" smtClean="0"/>
              <a:t>BGM</a:t>
            </a:r>
            <a:r>
              <a:rPr lang="ru-RU" dirty="0" smtClean="0"/>
              <a:t>-71 ''ТО</a:t>
            </a:r>
            <a:r>
              <a:rPr lang="en-US" dirty="0" smtClean="0"/>
              <a:t>W</a:t>
            </a:r>
            <a:r>
              <a:rPr lang="ru-RU" dirty="0" smtClean="0"/>
              <a:t> '' (10 ракет); </a:t>
            </a:r>
          </a:p>
          <a:p>
            <a:pPr>
              <a:buNone/>
            </a:pPr>
            <a:r>
              <a:rPr lang="ru-RU" dirty="0" smtClean="0"/>
              <a:t>- основное оборудование:</a:t>
            </a:r>
          </a:p>
          <a:p>
            <a:pPr>
              <a:buNone/>
            </a:pPr>
            <a:r>
              <a:rPr lang="ru-RU" dirty="0" smtClean="0"/>
              <a:t>             * наземная РЛС AN/PRS-15 (аналог ПСНР-5к);</a:t>
            </a:r>
          </a:p>
          <a:p>
            <a:pPr>
              <a:buNone/>
            </a:pPr>
            <a:r>
              <a:rPr lang="ru-RU" dirty="0" smtClean="0"/>
              <a:t>             * </a:t>
            </a:r>
            <a:r>
              <a:rPr lang="ru-RU" dirty="0" err="1" smtClean="0"/>
              <a:t>р</a:t>
            </a:r>
            <a:r>
              <a:rPr lang="ru-RU" dirty="0" smtClean="0"/>
              <a:t>/ст. </a:t>
            </a:r>
            <a:r>
              <a:rPr lang="en-US" dirty="0" smtClean="0"/>
              <a:t>AN</a:t>
            </a:r>
            <a:r>
              <a:rPr lang="ru-RU" dirty="0" smtClean="0"/>
              <a:t>/</a:t>
            </a:r>
            <a:r>
              <a:rPr lang="en-US" dirty="0" smtClean="0"/>
              <a:t>VRC</a:t>
            </a:r>
            <a:r>
              <a:rPr lang="ru-RU" dirty="0" smtClean="0"/>
              <a:t>-12 (30-75.96 МГц) (</a:t>
            </a:r>
            <a:r>
              <a:rPr lang="ru-RU" dirty="0" err="1" smtClean="0"/>
              <a:t>стац</a:t>
            </a:r>
            <a:r>
              <a:rPr lang="ru-RU" dirty="0" smtClean="0"/>
              <a:t>.)и </a:t>
            </a:r>
            <a:r>
              <a:rPr lang="en-US" dirty="0" smtClean="0"/>
              <a:t>AN</a:t>
            </a:r>
            <a:r>
              <a:rPr lang="ru-RU" dirty="0" smtClean="0"/>
              <a:t>/</a:t>
            </a:r>
            <a:r>
              <a:rPr lang="en-US" dirty="0" smtClean="0"/>
              <a:t>PRC</a:t>
            </a:r>
            <a:r>
              <a:rPr lang="ru-RU" dirty="0" smtClean="0"/>
              <a:t>-77 ( 30-75,95 МГц) (переносная);</a:t>
            </a:r>
          </a:p>
          <a:p>
            <a:pPr>
              <a:buNone/>
            </a:pPr>
            <a:r>
              <a:rPr lang="ru-RU" dirty="0" smtClean="0"/>
              <a:t>             * 2 ПНВ (</a:t>
            </a:r>
            <a:r>
              <a:rPr lang="ru-RU" dirty="0" err="1" smtClean="0"/>
              <a:t>стац</a:t>
            </a:r>
            <a:r>
              <a:rPr lang="ru-RU" dirty="0" smtClean="0"/>
              <a:t>. и переносной);</a:t>
            </a:r>
          </a:p>
          <a:p>
            <a:pPr>
              <a:buNone/>
            </a:pPr>
            <a:r>
              <a:rPr lang="ru-RU" dirty="0" smtClean="0"/>
              <a:t>             * мотоцикл (внутри, по левому борту десантного отсека).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err="1" smtClean="0"/>
              <a:t>мощн</a:t>
            </a:r>
            <a:r>
              <a:rPr lang="ru-RU" dirty="0" smtClean="0"/>
              <a:t>. двигателя – 500 л.с.; </a:t>
            </a:r>
          </a:p>
          <a:p>
            <a:pPr>
              <a:buNone/>
            </a:pPr>
            <a:r>
              <a:rPr lang="ru-RU" dirty="0" smtClean="0"/>
              <a:t>- максимальная скорость – 66 км/ч; </a:t>
            </a:r>
          </a:p>
          <a:p>
            <a:pPr>
              <a:buNone/>
            </a:pPr>
            <a:r>
              <a:rPr lang="ru-RU" dirty="0" smtClean="0"/>
              <a:t>- запас хода – 4</a:t>
            </a:r>
            <a:r>
              <a:rPr lang="en-US" dirty="0" smtClean="0"/>
              <a:t>9</a:t>
            </a:r>
            <a:r>
              <a:rPr lang="ru-RU" dirty="0" smtClean="0"/>
              <a:t>0 км.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1506" name="AutoShape 2" descr="Картинки по запросу м3 брэд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Картинки по запросу м3 брэд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0"/>
            <a:ext cx="5580112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Танк </a:t>
            </a:r>
            <a:r>
              <a:rPr lang="en-US" b="1" dirty="0" smtClean="0">
                <a:solidFill>
                  <a:srgbClr val="FF0000"/>
                </a:solidFill>
              </a:rPr>
              <a:t>M1 </a:t>
            </a: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en-US" b="1" dirty="0" smtClean="0">
                <a:solidFill>
                  <a:srgbClr val="FF0000"/>
                </a:solidFill>
              </a:rPr>
              <a:t>Abrams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://tanki-v-boju.ru/wp-content/uploads/2013/09/M1A2-Abram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64704"/>
            <a:ext cx="9144000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283968" cy="157018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ТТХ танка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M1 </a:t>
            </a: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en-US" b="1" dirty="0" smtClean="0">
                <a:solidFill>
                  <a:srgbClr val="FF0000"/>
                </a:solidFill>
              </a:rPr>
              <a:t>Abrams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60848"/>
            <a:ext cx="8686800" cy="443998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- масса – 57,5 тонн </a:t>
            </a:r>
          </a:p>
          <a:p>
            <a:pPr>
              <a:buNone/>
            </a:pPr>
            <a:r>
              <a:rPr lang="ru-RU" dirty="0" smtClean="0"/>
              <a:t>- пушка – 120 мм нарезная - боекомплект - 40выстр. </a:t>
            </a:r>
          </a:p>
          <a:p>
            <a:pPr>
              <a:buNone/>
            </a:pPr>
            <a:r>
              <a:rPr lang="ru-RU" dirty="0" smtClean="0"/>
              <a:t>- 7,62 мм пулемет – 2 ед.; </a:t>
            </a:r>
          </a:p>
          <a:p>
            <a:pPr>
              <a:buNone/>
            </a:pPr>
            <a:r>
              <a:rPr lang="ru-RU" dirty="0" smtClean="0"/>
              <a:t>- 12,7мм пулемет – 1 ед.; </a:t>
            </a:r>
          </a:p>
          <a:p>
            <a:pPr>
              <a:buNone/>
            </a:pPr>
            <a:r>
              <a:rPr lang="ru-RU" dirty="0" smtClean="0"/>
              <a:t>- боекомплект 12,7мм пул. – 1000 </a:t>
            </a:r>
            <a:r>
              <a:rPr lang="ru-RU" dirty="0" err="1" smtClean="0"/>
              <a:t>патр</a:t>
            </a:r>
            <a:r>
              <a:rPr lang="ru-RU" dirty="0" smtClean="0"/>
              <a:t>.; </a:t>
            </a:r>
          </a:p>
          <a:p>
            <a:pPr>
              <a:buNone/>
            </a:pPr>
            <a:r>
              <a:rPr lang="ru-RU" dirty="0" smtClean="0"/>
              <a:t>- боекомплект 7,62мм – 11400 </a:t>
            </a:r>
            <a:r>
              <a:rPr lang="ru-RU" dirty="0" err="1" smtClean="0"/>
              <a:t>патр</a:t>
            </a:r>
            <a:r>
              <a:rPr lang="ru-RU" dirty="0" smtClean="0"/>
              <a:t>.; </a:t>
            </a:r>
          </a:p>
          <a:p>
            <a:pPr>
              <a:buNone/>
            </a:pPr>
            <a:r>
              <a:rPr lang="ru-RU" dirty="0" smtClean="0"/>
              <a:t>- двигатель ГТД </a:t>
            </a:r>
            <a:r>
              <a:rPr lang="ru-RU" dirty="0" err="1" smtClean="0"/>
              <a:t>мощн</a:t>
            </a:r>
            <a:r>
              <a:rPr lang="ru-RU" dirty="0" smtClean="0"/>
              <a:t> – 1500 л.с.; </a:t>
            </a:r>
          </a:p>
          <a:p>
            <a:pPr>
              <a:buNone/>
            </a:pPr>
            <a:r>
              <a:rPr lang="ru-RU" dirty="0" smtClean="0"/>
              <a:t>- скорость максимальная – 70 км/ч; </a:t>
            </a:r>
          </a:p>
          <a:p>
            <a:pPr>
              <a:buNone/>
            </a:pPr>
            <a:r>
              <a:rPr lang="ru-RU" dirty="0" smtClean="0"/>
              <a:t>- запас хода – 500 км.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9458" name="AutoShape 2" descr="http://world-weapons.ru/wp-content/uploads/2012/02/tank-abram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http://world-weapons.ru/wp-content/uploads/2012/02/tank-abra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0"/>
            <a:ext cx="4716016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М1 «</a:t>
            </a:r>
            <a:r>
              <a:rPr lang="ru-RU" b="1" dirty="0" err="1" smtClean="0">
                <a:solidFill>
                  <a:srgbClr val="FF0000"/>
                </a:solidFill>
              </a:rPr>
              <a:t>Абрамс</a:t>
            </a:r>
            <a:r>
              <a:rPr lang="ru-RU" b="1" dirty="0" smtClean="0">
                <a:solidFill>
                  <a:srgbClr val="FF0000"/>
                </a:solidFill>
              </a:rPr>
              <a:t>» и Т-80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3000" contrast="14000"/>
          </a:blip>
          <a:srcRect/>
          <a:stretch>
            <a:fillRect/>
          </a:stretch>
        </p:blipFill>
        <p:spPr bwMode="auto">
          <a:xfrm>
            <a:off x="0" y="1340768"/>
            <a:ext cx="91440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Вывод по второму вопросу: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7525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На вооружении армии США находятся достаточно современные средства ведения войны. Тактико-технические характеристики некоторых образцов вооружения даже могут соответствовать аналогичным образцам вооружения российской армии. Поэтому при планировании и ведении боя необходимо не забывать об этом.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Вывод по занятию: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073427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Организация и вооружение подразделений армии США в целом создаёт достаточно серьёзное представление о силе ВС США. Но в реальности ВС США за всю свою историю никогда не вели боевых действий против организованных вооружённых сил стран с уровнем развития сопоставимых США. Да и военные компании армии США недавнего времени говорят о серьёзных проблемах в организации систем её  формирования и управления.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Организация мотопехотного батальона армии США (вариант)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6885" t="38844" r="24783" b="18291"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Литература для самостоятельной подготовки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3921299"/>
          </a:xfrm>
        </p:spPr>
        <p:txBody>
          <a:bodyPr/>
          <a:lstStyle/>
          <a:p>
            <a:pPr lvl="0"/>
            <a:r>
              <a:rPr lang="ru-RU" dirty="0" smtClean="0"/>
              <a:t>Учебное пособие «Иностранные армии» </a:t>
            </a:r>
            <a:r>
              <a:rPr lang="ru-RU" dirty="0" err="1" smtClean="0"/>
              <a:t>А.В.Бирт</a:t>
            </a:r>
            <a:r>
              <a:rPr lang="ru-RU" dirty="0" smtClean="0"/>
              <a:t>,  В.И.Голиков, Томск, ТГУ 2004г.</a:t>
            </a:r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 smtClean="0"/>
              <a:t>Учебное пособие «Разведывательные признаки дивизий армий вероятного противника»  В.П.Кирьянов, Томск, ТГУ 2004г.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>В мотопехотном батальоне ВС США насчитывается: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6243" t="31140" r="23113" b="24390"/>
          <a:stretch>
            <a:fillRect/>
          </a:stretch>
        </p:blipFill>
        <p:spPr bwMode="auto">
          <a:xfrm>
            <a:off x="0" y="428604"/>
            <a:ext cx="914400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Организация мотопехотного батальона армии США (вариант)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6885" t="38844" r="24783" b="18291"/>
          <a:stretch>
            <a:fillRect/>
          </a:stretch>
        </p:blipFill>
        <p:spPr bwMode="auto">
          <a:xfrm>
            <a:off x="0" y="571480"/>
            <a:ext cx="9143999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3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Организация танкового батальона армии США (вариант)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6756" t="35795" r="22978" b="17496"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>В танковом батальоне армии США насчитывается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8040" t="39326" r="25040" b="19575"/>
          <a:stretch>
            <a:fillRect/>
          </a:stretch>
        </p:blipFill>
        <p:spPr bwMode="auto">
          <a:xfrm>
            <a:off x="0" y="428604"/>
            <a:ext cx="914400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1270</Words>
  <Application>Microsoft Office PowerPoint</Application>
  <PresentationFormat>Экран (4:3)</PresentationFormat>
  <Paragraphs>181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Тема №11:  Организация, вооружение и боевая техника подразделений армий основных иностранных государств.     Занятие №1: Организация, вооружение и боевая техника подразделений армий основных иностранных государств. </vt:lpstr>
      <vt:lpstr>Литература для самостоятельной подготовки</vt:lpstr>
      <vt:lpstr>Слайд 3</vt:lpstr>
      <vt:lpstr>1-й учебный вопрос:</vt:lpstr>
      <vt:lpstr>Организация мотопехотного батальона армии США (вариант)</vt:lpstr>
      <vt:lpstr>В мотопехотном батальоне ВС США насчитывается: </vt:lpstr>
      <vt:lpstr>Организация мотопехотного батальона армии США (вариант)</vt:lpstr>
      <vt:lpstr>Организация танкового батальона армии США (вариант) </vt:lpstr>
      <vt:lpstr>В танковом батальоне армии США насчитывается </vt:lpstr>
      <vt:lpstr>Организация танкового батальона армии США (вариант) </vt:lpstr>
      <vt:lpstr>Вывод по первому вопросу:</vt:lpstr>
      <vt:lpstr>2-й учебный вопрос  </vt:lpstr>
      <vt:lpstr>Штурмовая винтовка М-4А1</vt:lpstr>
      <vt:lpstr>Слайд 14</vt:lpstr>
      <vt:lpstr>ТТХ Штурмовой винтовка М-4А1</vt:lpstr>
      <vt:lpstr>Магазины для М4:  Beta C–Mag (на 100 патронов, с лева),  коробчатый на 20 и 30 патронов, с права) </vt:lpstr>
      <vt:lpstr>Планка Пикатинни  (универсальное крепление)</vt:lpstr>
      <vt:lpstr>Слайд 18</vt:lpstr>
      <vt:lpstr>Пулемёт М240</vt:lpstr>
      <vt:lpstr>ТТХ  М240</vt:lpstr>
      <vt:lpstr>5,56мм пулемёт M249 SAW«Minimi» </vt:lpstr>
      <vt:lpstr>ТТХ   M249 SAW«Minimi» </vt:lpstr>
      <vt:lpstr>12,7мм крупнокалиберный пулемет  М2 “Браунинг”</vt:lpstr>
      <vt:lpstr>ТТХ   М2 “Браунинг”  </vt:lpstr>
      <vt:lpstr>Слайд 25</vt:lpstr>
      <vt:lpstr>106,7мм самоходный миномет М106 А1 (М113 А1)</vt:lpstr>
      <vt:lpstr>106,7мм самоходный миномет М106А1 (вид с кормы М113 А1)</vt:lpstr>
      <vt:lpstr>ТТХ    М106А1</vt:lpstr>
      <vt:lpstr>ПТУР М47 «Dragon»</vt:lpstr>
      <vt:lpstr>ТТХ ПТУР М47 «Dragon» </vt:lpstr>
      <vt:lpstr>Запуск ПТУР М47 «Dragon»</vt:lpstr>
      <vt:lpstr>ПТУР BGM-71E «ТОW-2A» </vt:lpstr>
      <vt:lpstr>ТТХ ПТУР BGM-71E «ТОW-2A» </vt:lpstr>
      <vt:lpstr>ПТРК FGM-148 «Javelin» (Копьё)</vt:lpstr>
      <vt:lpstr>Пуск ПТРК FGM-148 «Javelin» </vt:lpstr>
      <vt:lpstr>ТТХ ПТРК FGM-148 «Javelin»</vt:lpstr>
      <vt:lpstr>ПЗРК FIM-92 «Stinger»</vt:lpstr>
      <vt:lpstr>ТТХ ПЗРК FIM-92 «Stinger»</vt:lpstr>
      <vt:lpstr>БТР М113</vt:lpstr>
      <vt:lpstr>ТТХ БТР М113</vt:lpstr>
      <vt:lpstr>БМП М2 «Bradley»</vt:lpstr>
      <vt:lpstr>ТТХ БМП М2 «Bradley»</vt:lpstr>
      <vt:lpstr>БРМ М3 «Bradley»</vt:lpstr>
      <vt:lpstr>ТТХ БРМ  М3 «Bradley»</vt:lpstr>
      <vt:lpstr>Танк M1 «Abrams»</vt:lpstr>
      <vt:lpstr>ТТХ танка  M1 «Abrams»</vt:lpstr>
      <vt:lpstr>М1 «Абрамс» и Т-80</vt:lpstr>
      <vt:lpstr>Вывод по второму вопросу: </vt:lpstr>
      <vt:lpstr>Вывод по занятию: </vt:lpstr>
      <vt:lpstr>Литература для самостоятельной подготовки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№11:  Организация, вооружение и боевая техника подразделений армий основных иностранных государств.   Занятие №1: Организация, вооружение и боевая техника подразделений армий основных иностранных государств. </dc:title>
  <cp:lastModifiedBy>Soldaty</cp:lastModifiedBy>
  <cp:revision>101</cp:revision>
  <dcterms:modified xsi:type="dcterms:W3CDTF">2015-12-15T06:31:28Z</dcterms:modified>
</cp:coreProperties>
</file>